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28" r:id="rId3"/>
    <p:sldId id="321" r:id="rId4"/>
    <p:sldId id="320" r:id="rId5"/>
    <p:sldId id="329" r:id="rId6"/>
    <p:sldId id="309" r:id="rId7"/>
    <p:sldId id="330" r:id="rId8"/>
    <p:sldId id="316" r:id="rId9"/>
    <p:sldId id="317" r:id="rId10"/>
    <p:sldId id="32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dhumita Das" initials="M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2718" autoAdjust="0"/>
  </p:normalViewPr>
  <p:slideViewPr>
    <p:cSldViewPr>
      <p:cViewPr>
        <p:scale>
          <a:sx n="66" d="100"/>
          <a:sy n="66" d="100"/>
        </p:scale>
        <p:origin x="-2472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D774C7-A970-42F1-8672-951275AD753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3942842-BE62-4AC9-9DF6-D056C8447F74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smtClean="0">
              <a:solidFill>
                <a:schemeClr val="accent6">
                  <a:lumMod val="75000"/>
                </a:schemeClr>
              </a:solidFill>
            </a:rPr>
            <a:t>Involve parents</a:t>
          </a:r>
          <a:endParaRPr lang="en-IN" sz="2000" b="1" dirty="0">
            <a:solidFill>
              <a:schemeClr val="accent6">
                <a:lumMod val="75000"/>
              </a:schemeClr>
            </a:solidFill>
          </a:endParaRPr>
        </a:p>
      </dgm:t>
    </dgm:pt>
    <dgm:pt modelId="{4659ABF3-F8A4-4949-BE07-A7275E8FDF0B}" type="parTrans" cxnId="{0BE9330A-3964-4C65-91EE-093902DAD4D4}">
      <dgm:prSet/>
      <dgm:spPr/>
      <dgm:t>
        <a:bodyPr/>
        <a:lstStyle/>
        <a:p>
          <a:endParaRPr lang="en-IN"/>
        </a:p>
      </dgm:t>
    </dgm:pt>
    <dgm:pt modelId="{E2262D13-175F-4703-AE39-7332F6061F6D}" type="sibTrans" cxnId="{0BE9330A-3964-4C65-91EE-093902DAD4D4}">
      <dgm:prSet/>
      <dgm:spPr/>
      <dgm:t>
        <a:bodyPr/>
        <a:lstStyle/>
        <a:p>
          <a:endParaRPr lang="en-IN"/>
        </a:p>
      </dgm:t>
    </dgm:pt>
    <dgm:pt modelId="{702C90E6-7685-4D1B-B5E8-7D62EAEF1DB4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000" dirty="0" smtClean="0">
              <a:solidFill>
                <a:schemeClr val="tx1"/>
              </a:solidFill>
              <a:ea typeface="Calibri"/>
            </a:rPr>
            <a:t>Identify parents of athletes to form a ‘reference group’ that will help address the barriers to girls’ participation in sports</a:t>
          </a:r>
          <a:endParaRPr lang="en-IN" sz="2000" dirty="0"/>
        </a:p>
      </dgm:t>
    </dgm:pt>
    <dgm:pt modelId="{8E0CF7BF-67D9-46F5-8C52-8E4277836907}" type="parTrans" cxnId="{C8C433F9-4470-4B8F-B793-5D383C4FCFD6}">
      <dgm:prSet/>
      <dgm:spPr/>
      <dgm:t>
        <a:bodyPr/>
        <a:lstStyle/>
        <a:p>
          <a:endParaRPr lang="en-IN"/>
        </a:p>
      </dgm:t>
    </dgm:pt>
    <dgm:pt modelId="{2BC0E107-1C81-4EAA-BA54-81AB089F450B}" type="sibTrans" cxnId="{C8C433F9-4470-4B8F-B793-5D383C4FCFD6}">
      <dgm:prSet/>
      <dgm:spPr/>
      <dgm:t>
        <a:bodyPr/>
        <a:lstStyle/>
        <a:p>
          <a:endParaRPr lang="en-IN"/>
        </a:p>
      </dgm:t>
    </dgm:pt>
    <dgm:pt modelId="{23A89ED7-E879-412C-A62D-8795644418E8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/>
            <a:t>Involve stakeholders</a:t>
          </a:r>
          <a:endParaRPr lang="en-IN" sz="2000" dirty="0"/>
        </a:p>
      </dgm:t>
    </dgm:pt>
    <dgm:pt modelId="{63DC3F1B-75C4-4247-A0AF-C8A55B2A660B}" type="parTrans" cxnId="{CA55F37F-DA36-4C12-ADF6-AAF7B4BF5994}">
      <dgm:prSet/>
      <dgm:spPr/>
      <dgm:t>
        <a:bodyPr/>
        <a:lstStyle/>
        <a:p>
          <a:endParaRPr lang="en-IN"/>
        </a:p>
      </dgm:t>
    </dgm:pt>
    <dgm:pt modelId="{F63802B8-B4CE-4275-88B7-FF45F195FC8A}" type="sibTrans" cxnId="{CA55F37F-DA36-4C12-ADF6-AAF7B4BF5994}">
      <dgm:prSet/>
      <dgm:spPr/>
      <dgm:t>
        <a:bodyPr/>
        <a:lstStyle/>
        <a:p>
          <a:endParaRPr lang="en-IN"/>
        </a:p>
      </dgm:t>
    </dgm:pt>
    <dgm:pt modelId="{60F4FC6B-FC29-406A-96C8-24CBFA78308E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000" dirty="0" smtClean="0">
              <a:solidFill>
                <a:srgbClr val="FFFFFF"/>
              </a:solidFill>
              <a:ea typeface="Calibri"/>
            </a:rPr>
            <a:t>Identify influential community leaders, other NGOs/CBOs, and educational institutions</a:t>
          </a:r>
          <a:endParaRPr lang="en-IN" sz="2000" dirty="0"/>
        </a:p>
      </dgm:t>
    </dgm:pt>
    <dgm:pt modelId="{7CB89370-54F6-47CB-B7D1-066075C9A44B}" type="parTrans" cxnId="{8ADCC648-6B1E-4F44-B46E-F7C15B619CCE}">
      <dgm:prSet/>
      <dgm:spPr/>
      <dgm:t>
        <a:bodyPr/>
        <a:lstStyle/>
        <a:p>
          <a:endParaRPr lang="en-IN"/>
        </a:p>
      </dgm:t>
    </dgm:pt>
    <dgm:pt modelId="{28F5835C-F549-405C-AE67-9C4DD0A68CF5}" type="sibTrans" cxnId="{8ADCC648-6B1E-4F44-B46E-F7C15B619CCE}">
      <dgm:prSet/>
      <dgm:spPr/>
      <dgm:t>
        <a:bodyPr/>
        <a:lstStyle/>
        <a:p>
          <a:endParaRPr lang="en-IN"/>
        </a:p>
      </dgm:t>
    </dgm:pt>
    <dgm:pt modelId="{040836A9-FFBB-4F5E-93C8-664BEFA34EAE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/>
            <a:t>Engage men and boys</a:t>
          </a:r>
          <a:endParaRPr lang="en-IN" sz="2000" dirty="0"/>
        </a:p>
      </dgm:t>
    </dgm:pt>
    <dgm:pt modelId="{5B7B5BBD-778F-4AEC-8E23-506E6BF77099}" type="parTrans" cxnId="{D254A2DC-75AD-4CA7-A3C3-AB3341B695B0}">
      <dgm:prSet/>
      <dgm:spPr/>
      <dgm:t>
        <a:bodyPr/>
        <a:lstStyle/>
        <a:p>
          <a:endParaRPr lang="en-IN"/>
        </a:p>
      </dgm:t>
    </dgm:pt>
    <dgm:pt modelId="{7BB51D9E-6941-4AD1-8246-D2B651EB8267}" type="sibTrans" cxnId="{D254A2DC-75AD-4CA7-A3C3-AB3341B695B0}">
      <dgm:prSet/>
      <dgm:spPr/>
      <dgm:t>
        <a:bodyPr/>
        <a:lstStyle/>
        <a:p>
          <a:endParaRPr lang="en-IN"/>
        </a:p>
      </dgm:t>
    </dgm:pt>
    <dgm:pt modelId="{6B06FF9E-0B79-45D1-9F85-FAFBFAE4EDCF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/>
            <a:t>Involve them in creating a safe space through community mobilization</a:t>
          </a:r>
          <a:endParaRPr lang="en-IN" sz="2000" dirty="0"/>
        </a:p>
      </dgm:t>
    </dgm:pt>
    <dgm:pt modelId="{F1E66E35-7B0F-4382-949E-6024E28F2739}" type="parTrans" cxnId="{3360E606-8CCA-469D-92A6-E3651B1C2EC0}">
      <dgm:prSet/>
      <dgm:spPr/>
      <dgm:t>
        <a:bodyPr/>
        <a:lstStyle/>
        <a:p>
          <a:endParaRPr lang="en-IN"/>
        </a:p>
      </dgm:t>
    </dgm:pt>
    <dgm:pt modelId="{FBBBD262-2B55-4FBD-8C49-5D830E2F677F}" type="sibTrans" cxnId="{3360E606-8CCA-469D-92A6-E3651B1C2EC0}">
      <dgm:prSet/>
      <dgm:spPr/>
      <dgm:t>
        <a:bodyPr/>
        <a:lstStyle/>
        <a:p>
          <a:endParaRPr lang="en-IN"/>
        </a:p>
      </dgm:t>
    </dgm:pt>
    <dgm:pt modelId="{29CCBD7E-84B2-420A-AB9F-43A37142CE05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/>
            <a:t>Engage them to reflect on norms</a:t>
          </a:r>
          <a:endParaRPr lang="en-IN" sz="2000" dirty="0"/>
        </a:p>
      </dgm:t>
    </dgm:pt>
    <dgm:pt modelId="{38294B44-5C6C-4505-A6E1-F668FBD4DEFA}" type="parTrans" cxnId="{0143EBCF-1AD7-4C99-B45E-06B2859E07E8}">
      <dgm:prSet/>
      <dgm:spPr/>
      <dgm:t>
        <a:bodyPr/>
        <a:lstStyle/>
        <a:p>
          <a:endParaRPr lang="en-IN"/>
        </a:p>
      </dgm:t>
    </dgm:pt>
    <dgm:pt modelId="{C5388CA9-E72C-489C-83DF-9EE37FB1B990}" type="sibTrans" cxnId="{0143EBCF-1AD7-4C99-B45E-06B2859E07E8}">
      <dgm:prSet/>
      <dgm:spPr/>
      <dgm:t>
        <a:bodyPr/>
        <a:lstStyle/>
        <a:p>
          <a:endParaRPr lang="en-IN"/>
        </a:p>
      </dgm:t>
    </dgm:pt>
    <dgm:pt modelId="{9310DC57-993E-4B5E-8DD4-FFA18B62A872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/>
            <a:t>Making them gender equitable</a:t>
          </a:r>
          <a:endParaRPr lang="en-IN" sz="2000" dirty="0"/>
        </a:p>
      </dgm:t>
    </dgm:pt>
    <dgm:pt modelId="{04DE1705-5D28-4DBA-A8DF-3EE0DB9ADC7F}" type="parTrans" cxnId="{E820DB4B-C118-460F-A68A-7D917A368023}">
      <dgm:prSet/>
      <dgm:spPr/>
      <dgm:t>
        <a:bodyPr/>
        <a:lstStyle/>
        <a:p>
          <a:endParaRPr lang="en-IN"/>
        </a:p>
      </dgm:t>
    </dgm:pt>
    <dgm:pt modelId="{4D9C1A2D-10E2-410D-94D0-B456B0FB433A}" type="sibTrans" cxnId="{E820DB4B-C118-460F-A68A-7D917A368023}">
      <dgm:prSet/>
      <dgm:spPr/>
      <dgm:t>
        <a:bodyPr/>
        <a:lstStyle/>
        <a:p>
          <a:endParaRPr lang="en-IN"/>
        </a:p>
      </dgm:t>
    </dgm:pt>
    <dgm:pt modelId="{56751B2F-2281-4B1E-98B4-7F17E4E1E5B8}" type="pres">
      <dgm:prSet presAssocID="{3DD774C7-A970-42F1-8672-951275AD753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1AF0A4-5FCC-475F-89D6-7D303CD419F5}" type="pres">
      <dgm:prSet presAssocID="{03942842-BE62-4AC9-9DF6-D056C8447F74}" presName="node" presStyleLbl="node1" presStyleIdx="0" presStyleCnt="3" custScaleY="7917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32C0994-849F-4197-AE28-15EC3D65E94A}" type="pres">
      <dgm:prSet presAssocID="{E2262D13-175F-4703-AE39-7332F6061F6D}" presName="sibTrans" presStyleCnt="0"/>
      <dgm:spPr/>
    </dgm:pt>
    <dgm:pt modelId="{F7420770-139A-4ED1-98AD-19E4EDCF8B48}" type="pres">
      <dgm:prSet presAssocID="{23A89ED7-E879-412C-A62D-8795644418E8}" presName="node" presStyleLbl="node1" presStyleIdx="1" presStyleCnt="3" custScaleX="107507" custScaleY="7619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6ECE1D8-9045-4470-9602-854C05DF0558}" type="pres">
      <dgm:prSet presAssocID="{F63802B8-B4CE-4275-88B7-FF45F195FC8A}" presName="sibTrans" presStyleCnt="0"/>
      <dgm:spPr/>
    </dgm:pt>
    <dgm:pt modelId="{7D15CA9D-1B60-4BB2-AE65-182E53F08DB6}" type="pres">
      <dgm:prSet presAssocID="{040836A9-FFBB-4F5E-93C8-664BEFA34EAE}" presName="node" presStyleLbl="node1" presStyleIdx="2" presStyleCnt="3" custScaleX="95426" custScaleY="9107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A478EA2-9F49-43CF-8501-C0CE77A42C05}" type="presOf" srcId="{29CCBD7E-84B2-420A-AB9F-43A37142CE05}" destId="{7D15CA9D-1B60-4BB2-AE65-182E53F08DB6}" srcOrd="0" destOrd="1" presId="urn:microsoft.com/office/officeart/2005/8/layout/hList6"/>
    <dgm:cxn modelId="{8ADCC648-6B1E-4F44-B46E-F7C15B619CCE}" srcId="{23A89ED7-E879-412C-A62D-8795644418E8}" destId="{60F4FC6B-FC29-406A-96C8-24CBFA78308E}" srcOrd="0" destOrd="0" parTransId="{7CB89370-54F6-47CB-B7D1-066075C9A44B}" sibTransId="{28F5835C-F549-405C-AE67-9C4DD0A68CF5}"/>
    <dgm:cxn modelId="{D254A2DC-75AD-4CA7-A3C3-AB3341B695B0}" srcId="{3DD774C7-A970-42F1-8672-951275AD753E}" destId="{040836A9-FFBB-4F5E-93C8-664BEFA34EAE}" srcOrd="2" destOrd="0" parTransId="{5B7B5BBD-778F-4AEC-8E23-506E6BF77099}" sibTransId="{7BB51D9E-6941-4AD1-8246-D2B651EB8267}"/>
    <dgm:cxn modelId="{E820DB4B-C118-460F-A68A-7D917A368023}" srcId="{040836A9-FFBB-4F5E-93C8-664BEFA34EAE}" destId="{9310DC57-993E-4B5E-8DD4-FFA18B62A872}" srcOrd="1" destOrd="0" parTransId="{04DE1705-5D28-4DBA-A8DF-3EE0DB9ADC7F}" sibTransId="{4D9C1A2D-10E2-410D-94D0-B456B0FB433A}"/>
    <dgm:cxn modelId="{C8C433F9-4470-4B8F-B793-5D383C4FCFD6}" srcId="{03942842-BE62-4AC9-9DF6-D056C8447F74}" destId="{702C90E6-7685-4D1B-B5E8-7D62EAEF1DB4}" srcOrd="0" destOrd="0" parTransId="{8E0CF7BF-67D9-46F5-8C52-8E4277836907}" sibTransId="{2BC0E107-1C81-4EAA-BA54-81AB089F450B}"/>
    <dgm:cxn modelId="{0BE9330A-3964-4C65-91EE-093902DAD4D4}" srcId="{3DD774C7-A970-42F1-8672-951275AD753E}" destId="{03942842-BE62-4AC9-9DF6-D056C8447F74}" srcOrd="0" destOrd="0" parTransId="{4659ABF3-F8A4-4949-BE07-A7275E8FDF0B}" sibTransId="{E2262D13-175F-4703-AE39-7332F6061F6D}"/>
    <dgm:cxn modelId="{BC99805E-8236-4867-96A9-4C2F905F7810}" type="presOf" srcId="{60F4FC6B-FC29-406A-96C8-24CBFA78308E}" destId="{F7420770-139A-4ED1-98AD-19E4EDCF8B48}" srcOrd="0" destOrd="1" presId="urn:microsoft.com/office/officeart/2005/8/layout/hList6"/>
    <dgm:cxn modelId="{16BEBF23-0DEC-4730-9101-65155D6042CB}" type="presOf" srcId="{040836A9-FFBB-4F5E-93C8-664BEFA34EAE}" destId="{7D15CA9D-1B60-4BB2-AE65-182E53F08DB6}" srcOrd="0" destOrd="0" presId="urn:microsoft.com/office/officeart/2005/8/layout/hList6"/>
    <dgm:cxn modelId="{510A14CC-B37A-413B-9F14-C03FBB265244}" type="presOf" srcId="{3DD774C7-A970-42F1-8672-951275AD753E}" destId="{56751B2F-2281-4B1E-98B4-7F17E4E1E5B8}" srcOrd="0" destOrd="0" presId="urn:microsoft.com/office/officeart/2005/8/layout/hList6"/>
    <dgm:cxn modelId="{E0AC72C9-57C1-4457-B6D7-4898E1DD8CCE}" type="presOf" srcId="{702C90E6-7685-4D1B-B5E8-7D62EAEF1DB4}" destId="{A81AF0A4-5FCC-475F-89D6-7D303CD419F5}" srcOrd="0" destOrd="1" presId="urn:microsoft.com/office/officeart/2005/8/layout/hList6"/>
    <dgm:cxn modelId="{3360E606-8CCA-469D-92A6-E3651B1C2EC0}" srcId="{040836A9-FFBB-4F5E-93C8-664BEFA34EAE}" destId="{6B06FF9E-0B79-45D1-9F85-FAFBFAE4EDCF}" srcOrd="2" destOrd="0" parTransId="{F1E66E35-7B0F-4382-949E-6024E28F2739}" sibTransId="{FBBBD262-2B55-4FBD-8C49-5D830E2F677F}"/>
    <dgm:cxn modelId="{993480C0-CD51-47A7-BDBA-A7C63244D7D3}" type="presOf" srcId="{6B06FF9E-0B79-45D1-9F85-FAFBFAE4EDCF}" destId="{7D15CA9D-1B60-4BB2-AE65-182E53F08DB6}" srcOrd="0" destOrd="3" presId="urn:microsoft.com/office/officeart/2005/8/layout/hList6"/>
    <dgm:cxn modelId="{77544F52-FFD9-450E-AE7D-4E662F47BAA6}" type="presOf" srcId="{23A89ED7-E879-412C-A62D-8795644418E8}" destId="{F7420770-139A-4ED1-98AD-19E4EDCF8B48}" srcOrd="0" destOrd="0" presId="urn:microsoft.com/office/officeart/2005/8/layout/hList6"/>
    <dgm:cxn modelId="{0143EBCF-1AD7-4C99-B45E-06B2859E07E8}" srcId="{040836A9-FFBB-4F5E-93C8-664BEFA34EAE}" destId="{29CCBD7E-84B2-420A-AB9F-43A37142CE05}" srcOrd="0" destOrd="0" parTransId="{38294B44-5C6C-4505-A6E1-F668FBD4DEFA}" sibTransId="{C5388CA9-E72C-489C-83DF-9EE37FB1B990}"/>
    <dgm:cxn modelId="{7B663624-837E-411A-83CD-19BB0AD38023}" type="presOf" srcId="{03942842-BE62-4AC9-9DF6-D056C8447F74}" destId="{A81AF0A4-5FCC-475F-89D6-7D303CD419F5}" srcOrd="0" destOrd="0" presId="urn:microsoft.com/office/officeart/2005/8/layout/hList6"/>
    <dgm:cxn modelId="{3F8D49D4-EA2A-4E84-8825-8E9610223B82}" type="presOf" srcId="{9310DC57-993E-4B5E-8DD4-FFA18B62A872}" destId="{7D15CA9D-1B60-4BB2-AE65-182E53F08DB6}" srcOrd="0" destOrd="2" presId="urn:microsoft.com/office/officeart/2005/8/layout/hList6"/>
    <dgm:cxn modelId="{CA55F37F-DA36-4C12-ADF6-AAF7B4BF5994}" srcId="{3DD774C7-A970-42F1-8672-951275AD753E}" destId="{23A89ED7-E879-412C-A62D-8795644418E8}" srcOrd="1" destOrd="0" parTransId="{63DC3F1B-75C4-4247-A0AF-C8A55B2A660B}" sibTransId="{F63802B8-B4CE-4275-88B7-FF45F195FC8A}"/>
    <dgm:cxn modelId="{7A33DC99-1874-453D-9727-C75C6AE77CE0}" type="presParOf" srcId="{56751B2F-2281-4B1E-98B4-7F17E4E1E5B8}" destId="{A81AF0A4-5FCC-475F-89D6-7D303CD419F5}" srcOrd="0" destOrd="0" presId="urn:microsoft.com/office/officeart/2005/8/layout/hList6"/>
    <dgm:cxn modelId="{C9AFB8E3-3B1B-475B-8A71-90BCA7044C80}" type="presParOf" srcId="{56751B2F-2281-4B1E-98B4-7F17E4E1E5B8}" destId="{F32C0994-849F-4197-AE28-15EC3D65E94A}" srcOrd="1" destOrd="0" presId="urn:microsoft.com/office/officeart/2005/8/layout/hList6"/>
    <dgm:cxn modelId="{5328DB14-F6D4-41A9-AD90-FB7058C5BDBC}" type="presParOf" srcId="{56751B2F-2281-4B1E-98B4-7F17E4E1E5B8}" destId="{F7420770-139A-4ED1-98AD-19E4EDCF8B48}" srcOrd="2" destOrd="0" presId="urn:microsoft.com/office/officeart/2005/8/layout/hList6"/>
    <dgm:cxn modelId="{5515ECEE-35E4-4215-A807-B4DAD414989C}" type="presParOf" srcId="{56751B2F-2281-4B1E-98B4-7F17E4E1E5B8}" destId="{F6ECE1D8-9045-4470-9602-854C05DF0558}" srcOrd="3" destOrd="0" presId="urn:microsoft.com/office/officeart/2005/8/layout/hList6"/>
    <dgm:cxn modelId="{046BA4C0-CC94-41B3-BCF9-F2B092271722}" type="presParOf" srcId="{56751B2F-2281-4B1E-98B4-7F17E4E1E5B8}" destId="{7D15CA9D-1B60-4BB2-AE65-182E53F08DB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6FAB31-9426-4919-BCED-9046093FABA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ED938CE-A2FD-41F0-920F-F32737836D73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Critical thinking</a:t>
          </a:r>
          <a:endParaRPr lang="en-IN" dirty="0"/>
        </a:p>
      </dgm:t>
    </dgm:pt>
    <dgm:pt modelId="{D7ED9585-BFCE-4B39-AE72-884AD7A43EC2}" type="parTrans" cxnId="{FFDDF1E9-51C3-416B-9CB7-6F0BD5207064}">
      <dgm:prSet/>
      <dgm:spPr/>
      <dgm:t>
        <a:bodyPr/>
        <a:lstStyle/>
        <a:p>
          <a:endParaRPr lang="en-IN"/>
        </a:p>
      </dgm:t>
    </dgm:pt>
    <dgm:pt modelId="{9A41591F-2D70-41B4-BE02-1E6B33B6E664}" type="sibTrans" cxnId="{FFDDF1E9-51C3-416B-9CB7-6F0BD5207064}">
      <dgm:prSet/>
      <dgm:spPr/>
      <dgm:t>
        <a:bodyPr/>
        <a:lstStyle/>
        <a:p>
          <a:endParaRPr lang="en-IN"/>
        </a:p>
      </dgm:t>
    </dgm:pt>
    <dgm:pt modelId="{92436A46-F13C-44C6-A5EA-A8F4D7849275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Connection &amp; Reflection</a:t>
          </a:r>
          <a:endParaRPr lang="en-IN" dirty="0"/>
        </a:p>
      </dgm:t>
    </dgm:pt>
    <dgm:pt modelId="{5755A77B-C3BB-4BAD-BB3E-78664DE3A165}" type="parTrans" cxnId="{42B710DE-949A-4D38-8B8A-F8A6CE09C3C5}">
      <dgm:prSet/>
      <dgm:spPr/>
      <dgm:t>
        <a:bodyPr/>
        <a:lstStyle/>
        <a:p>
          <a:endParaRPr lang="en-IN"/>
        </a:p>
      </dgm:t>
    </dgm:pt>
    <dgm:pt modelId="{F564BAE5-4935-4192-B146-54034B5F7EE0}" type="sibTrans" cxnId="{42B710DE-949A-4D38-8B8A-F8A6CE09C3C5}">
      <dgm:prSet/>
      <dgm:spPr/>
      <dgm:t>
        <a:bodyPr/>
        <a:lstStyle/>
        <a:p>
          <a:endParaRPr lang="en-IN"/>
        </a:p>
      </dgm:t>
    </dgm:pt>
    <dgm:pt modelId="{0D94AE39-3669-450A-A570-C171E036DBD4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Commitment</a:t>
          </a:r>
          <a:endParaRPr lang="en-IN" dirty="0"/>
        </a:p>
      </dgm:t>
    </dgm:pt>
    <dgm:pt modelId="{CA81B2BB-ED6B-4EFE-9559-FFF2CEFC781B}" type="parTrans" cxnId="{66CB34EE-3072-4B9C-ADE5-A1C3A8402D83}">
      <dgm:prSet/>
      <dgm:spPr/>
      <dgm:t>
        <a:bodyPr/>
        <a:lstStyle/>
        <a:p>
          <a:endParaRPr lang="en-IN"/>
        </a:p>
      </dgm:t>
    </dgm:pt>
    <dgm:pt modelId="{341182A9-64BB-4FD1-A69C-3B69FEFE141E}" type="sibTrans" cxnId="{66CB34EE-3072-4B9C-ADE5-A1C3A8402D83}">
      <dgm:prSet/>
      <dgm:spPr/>
      <dgm:t>
        <a:bodyPr/>
        <a:lstStyle/>
        <a:p>
          <a:endParaRPr lang="en-IN"/>
        </a:p>
      </dgm:t>
    </dgm:pt>
    <dgm:pt modelId="{A358735E-9F2A-4E12-A139-ED7CCD8CDC0F}" type="pres">
      <dgm:prSet presAssocID="{0B6FAB31-9426-4919-BCED-9046093FABA5}" presName="CompostProcess" presStyleCnt="0">
        <dgm:presLayoutVars>
          <dgm:dir/>
          <dgm:resizeHandles val="exact"/>
        </dgm:presLayoutVars>
      </dgm:prSet>
      <dgm:spPr/>
    </dgm:pt>
    <dgm:pt modelId="{29EDB58C-2E31-420A-AD5A-D4C7D3AA21F5}" type="pres">
      <dgm:prSet presAssocID="{0B6FAB31-9426-4919-BCED-9046093FABA5}" presName="arrow" presStyleLbl="bgShp" presStyleIdx="0" presStyleCn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</dgm:pt>
    <dgm:pt modelId="{D51FAB89-A84C-4347-9AF5-5F33EE11C2B6}" type="pres">
      <dgm:prSet presAssocID="{0B6FAB31-9426-4919-BCED-9046093FABA5}" presName="linearProcess" presStyleCnt="0"/>
      <dgm:spPr/>
    </dgm:pt>
    <dgm:pt modelId="{58CA84CA-FA3C-465F-A2AB-AD0882533B16}" type="pres">
      <dgm:prSet presAssocID="{1ED938CE-A2FD-41F0-920F-F32737836D7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CF5AC8A-8357-43F7-8B24-0141619D1C47}" type="pres">
      <dgm:prSet presAssocID="{9A41591F-2D70-41B4-BE02-1E6B33B6E664}" presName="sibTrans" presStyleCnt="0"/>
      <dgm:spPr/>
    </dgm:pt>
    <dgm:pt modelId="{5E42B01E-1CB3-4CB8-8716-F923807548CC}" type="pres">
      <dgm:prSet presAssocID="{92436A46-F13C-44C6-A5EA-A8F4D784927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7E795A4-429E-4A2F-B6EB-166BF39D3136}" type="pres">
      <dgm:prSet presAssocID="{F564BAE5-4935-4192-B146-54034B5F7EE0}" presName="sibTrans" presStyleCnt="0"/>
      <dgm:spPr/>
    </dgm:pt>
    <dgm:pt modelId="{31ECB228-581B-4DBA-A534-69DCEDDEE66F}" type="pres">
      <dgm:prSet presAssocID="{0D94AE39-3669-450A-A570-C171E036DBD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7DFB8DE-553D-48CC-938F-73A22B829579}" type="presOf" srcId="{1ED938CE-A2FD-41F0-920F-F32737836D73}" destId="{58CA84CA-FA3C-465F-A2AB-AD0882533B16}" srcOrd="0" destOrd="0" presId="urn:microsoft.com/office/officeart/2005/8/layout/hProcess9"/>
    <dgm:cxn modelId="{84C0416C-E526-4865-9E93-211B488F9C61}" type="presOf" srcId="{0D94AE39-3669-450A-A570-C171E036DBD4}" destId="{31ECB228-581B-4DBA-A534-69DCEDDEE66F}" srcOrd="0" destOrd="0" presId="urn:microsoft.com/office/officeart/2005/8/layout/hProcess9"/>
    <dgm:cxn modelId="{42B710DE-949A-4D38-8B8A-F8A6CE09C3C5}" srcId="{0B6FAB31-9426-4919-BCED-9046093FABA5}" destId="{92436A46-F13C-44C6-A5EA-A8F4D7849275}" srcOrd="1" destOrd="0" parTransId="{5755A77B-C3BB-4BAD-BB3E-78664DE3A165}" sibTransId="{F564BAE5-4935-4192-B146-54034B5F7EE0}"/>
    <dgm:cxn modelId="{66CB34EE-3072-4B9C-ADE5-A1C3A8402D83}" srcId="{0B6FAB31-9426-4919-BCED-9046093FABA5}" destId="{0D94AE39-3669-450A-A570-C171E036DBD4}" srcOrd="2" destOrd="0" parTransId="{CA81B2BB-ED6B-4EFE-9559-FFF2CEFC781B}" sibTransId="{341182A9-64BB-4FD1-A69C-3B69FEFE141E}"/>
    <dgm:cxn modelId="{3E6217DA-3AAC-4E3A-B290-4CAD2CEB4C48}" type="presOf" srcId="{92436A46-F13C-44C6-A5EA-A8F4D7849275}" destId="{5E42B01E-1CB3-4CB8-8716-F923807548CC}" srcOrd="0" destOrd="0" presId="urn:microsoft.com/office/officeart/2005/8/layout/hProcess9"/>
    <dgm:cxn modelId="{FFDDF1E9-51C3-416B-9CB7-6F0BD5207064}" srcId="{0B6FAB31-9426-4919-BCED-9046093FABA5}" destId="{1ED938CE-A2FD-41F0-920F-F32737836D73}" srcOrd="0" destOrd="0" parTransId="{D7ED9585-BFCE-4B39-AE72-884AD7A43EC2}" sibTransId="{9A41591F-2D70-41B4-BE02-1E6B33B6E664}"/>
    <dgm:cxn modelId="{F10DBDB2-3493-43D2-9FA5-2CB932198FC4}" type="presOf" srcId="{0B6FAB31-9426-4919-BCED-9046093FABA5}" destId="{A358735E-9F2A-4E12-A139-ED7CCD8CDC0F}" srcOrd="0" destOrd="0" presId="urn:microsoft.com/office/officeart/2005/8/layout/hProcess9"/>
    <dgm:cxn modelId="{3FDCCD17-ABCC-4319-A86C-15E439CEE131}" type="presParOf" srcId="{A358735E-9F2A-4E12-A139-ED7CCD8CDC0F}" destId="{29EDB58C-2E31-420A-AD5A-D4C7D3AA21F5}" srcOrd="0" destOrd="0" presId="urn:microsoft.com/office/officeart/2005/8/layout/hProcess9"/>
    <dgm:cxn modelId="{080AF249-E865-4A90-8F52-9E1B84A4716F}" type="presParOf" srcId="{A358735E-9F2A-4E12-A139-ED7CCD8CDC0F}" destId="{D51FAB89-A84C-4347-9AF5-5F33EE11C2B6}" srcOrd="1" destOrd="0" presId="urn:microsoft.com/office/officeart/2005/8/layout/hProcess9"/>
    <dgm:cxn modelId="{892041A7-FDDF-4B6A-9507-837E8768A143}" type="presParOf" srcId="{D51FAB89-A84C-4347-9AF5-5F33EE11C2B6}" destId="{58CA84CA-FA3C-465F-A2AB-AD0882533B16}" srcOrd="0" destOrd="0" presId="urn:microsoft.com/office/officeart/2005/8/layout/hProcess9"/>
    <dgm:cxn modelId="{6EC3E253-CA4A-404B-B69B-9303E583FC85}" type="presParOf" srcId="{D51FAB89-A84C-4347-9AF5-5F33EE11C2B6}" destId="{3CF5AC8A-8357-43F7-8B24-0141619D1C47}" srcOrd="1" destOrd="0" presId="urn:microsoft.com/office/officeart/2005/8/layout/hProcess9"/>
    <dgm:cxn modelId="{93D0A659-64BC-4622-ABA1-532409E65C10}" type="presParOf" srcId="{D51FAB89-A84C-4347-9AF5-5F33EE11C2B6}" destId="{5E42B01E-1CB3-4CB8-8716-F923807548CC}" srcOrd="2" destOrd="0" presId="urn:microsoft.com/office/officeart/2005/8/layout/hProcess9"/>
    <dgm:cxn modelId="{02E89846-FA45-4F7E-BB9D-BA6A1CFFE308}" type="presParOf" srcId="{D51FAB89-A84C-4347-9AF5-5F33EE11C2B6}" destId="{27E795A4-429E-4A2F-B6EB-166BF39D3136}" srcOrd="3" destOrd="0" presId="urn:microsoft.com/office/officeart/2005/8/layout/hProcess9"/>
    <dgm:cxn modelId="{6A30FE9A-992F-445A-85C8-B6C9C10FBECE}" type="presParOf" srcId="{D51FAB89-A84C-4347-9AF5-5F33EE11C2B6}" destId="{31ECB228-581B-4DBA-A534-69DCEDDEE66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AF0A4-5FCC-475F-89D6-7D303CD419F5}">
      <dsp:nvSpPr>
        <dsp:cNvPr id="0" name=""/>
        <dsp:cNvSpPr/>
      </dsp:nvSpPr>
      <dsp:spPr>
        <a:xfrm rot="16200000">
          <a:off x="-579103" y="1084210"/>
          <a:ext cx="3832220" cy="2671890"/>
        </a:xfrm>
        <a:prstGeom prst="flowChartManualOperation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6">
                  <a:lumMod val="75000"/>
                </a:schemeClr>
              </a:solidFill>
            </a:rPr>
            <a:t>Involve parents</a:t>
          </a:r>
          <a:endParaRPr lang="en-IN" sz="2000" b="1" kern="1200" dirty="0">
            <a:solidFill>
              <a:schemeClr val="accent6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solidFill>
                <a:schemeClr val="tx1"/>
              </a:solidFill>
              <a:ea typeface="Calibri"/>
            </a:rPr>
            <a:t>Identify parents of athletes to form a ‘reference group’ that will help address the barriers to girls’ participation in sports</a:t>
          </a:r>
          <a:endParaRPr lang="en-IN" sz="2000" kern="1200" dirty="0"/>
        </a:p>
      </dsp:txBody>
      <dsp:txXfrm rot="5400000">
        <a:off x="1062" y="1270489"/>
        <a:ext cx="2671890" cy="2299332"/>
      </dsp:txXfrm>
    </dsp:sp>
    <dsp:sp modelId="{F7420770-139A-4ED1-98AD-19E4EDCF8B48}">
      <dsp:nvSpPr>
        <dsp:cNvPr id="0" name=""/>
        <dsp:cNvSpPr/>
      </dsp:nvSpPr>
      <dsp:spPr>
        <a:xfrm rot="16200000">
          <a:off x="2465491" y="983921"/>
          <a:ext cx="3688172" cy="2872469"/>
        </a:xfrm>
        <a:prstGeom prst="flowChartManualOperation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Involve stakeholders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solidFill>
                <a:srgbClr val="FFFFFF"/>
              </a:solidFill>
              <a:ea typeface="Calibri"/>
            </a:rPr>
            <a:t>Identify influential community leaders, other NGOs/CBOs, and educational institutions</a:t>
          </a:r>
          <a:endParaRPr lang="en-IN" sz="2000" kern="1200" dirty="0"/>
        </a:p>
      </dsp:txBody>
      <dsp:txXfrm rot="5400000">
        <a:off x="2873343" y="1313703"/>
        <a:ext cx="2872469" cy="2212904"/>
      </dsp:txXfrm>
    </dsp:sp>
    <dsp:sp modelId="{7D15CA9D-1B60-4BB2-AE65-182E53F08DB6}">
      <dsp:nvSpPr>
        <dsp:cNvPr id="0" name=""/>
        <dsp:cNvSpPr/>
      </dsp:nvSpPr>
      <dsp:spPr>
        <a:xfrm rot="16200000">
          <a:off x="5016910" y="1145316"/>
          <a:ext cx="4408265" cy="2549678"/>
        </a:xfrm>
        <a:prstGeom prst="flowChartManualOperation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Engage men and boys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Engage them to reflect on norms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Making them gender equitable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Involve them in creating a safe space through community mobilization</a:t>
          </a:r>
          <a:endParaRPr lang="en-IN" sz="2000" kern="1200" dirty="0"/>
        </a:p>
      </dsp:txBody>
      <dsp:txXfrm rot="5400000">
        <a:off x="5946203" y="1097676"/>
        <a:ext cx="2549678" cy="26449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DB58C-2E31-420A-AD5A-D4C7D3AA21F5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</dsp:sp>
    <dsp:sp modelId="{58CA84CA-FA3C-465F-A2AB-AD0882533B16}">
      <dsp:nvSpPr>
        <dsp:cNvPr id="0" name=""/>
        <dsp:cNvSpPr/>
      </dsp:nvSpPr>
      <dsp:spPr>
        <a:xfrm>
          <a:off x="8840" y="1357788"/>
          <a:ext cx="2648902" cy="1810385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Critical thinking</a:t>
          </a:r>
          <a:endParaRPr lang="en-IN" sz="3200" kern="1200" dirty="0"/>
        </a:p>
      </dsp:txBody>
      <dsp:txXfrm>
        <a:off x="97216" y="1446164"/>
        <a:ext cx="2472150" cy="1633633"/>
      </dsp:txXfrm>
    </dsp:sp>
    <dsp:sp modelId="{5E42B01E-1CB3-4CB8-8716-F923807548CC}">
      <dsp:nvSpPr>
        <dsp:cNvPr id="0" name=""/>
        <dsp:cNvSpPr/>
      </dsp:nvSpPr>
      <dsp:spPr>
        <a:xfrm>
          <a:off x="2790348" y="1357788"/>
          <a:ext cx="2648902" cy="1810385"/>
        </a:xfrm>
        <a:prstGeom prst="round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Connection &amp; Reflection</a:t>
          </a:r>
          <a:endParaRPr lang="en-IN" sz="3200" kern="1200" dirty="0"/>
        </a:p>
      </dsp:txBody>
      <dsp:txXfrm>
        <a:off x="2878724" y="1446164"/>
        <a:ext cx="2472150" cy="1633633"/>
      </dsp:txXfrm>
    </dsp:sp>
    <dsp:sp modelId="{31ECB228-581B-4DBA-A534-69DCEDDEE66F}">
      <dsp:nvSpPr>
        <dsp:cNvPr id="0" name=""/>
        <dsp:cNvSpPr/>
      </dsp:nvSpPr>
      <dsp:spPr>
        <a:xfrm>
          <a:off x="5571857" y="1357788"/>
          <a:ext cx="2648902" cy="1810385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Commitment</a:t>
          </a:r>
          <a:endParaRPr lang="en-IN" sz="3200" kern="1200" dirty="0"/>
        </a:p>
      </dsp:txBody>
      <dsp:txXfrm>
        <a:off x="5660233" y="1446164"/>
        <a:ext cx="2472150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600B7-7AEC-4520-885A-1E7ECF5BA2C0}" type="datetimeFigureOut">
              <a:rPr lang="en-GB" smtClean="0"/>
              <a:t>19/06/15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A47DA-170A-4CF0-880E-83F1DB192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464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A47DA-170A-4CF0-880E-83F1DB19238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758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8F6-BEBC-4C07-9784-5C95489F8AD7}" type="datetimeFigureOut">
              <a:rPr lang="en-GB" smtClean="0"/>
              <a:pPr/>
              <a:t>19/06/15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5FB9-76A1-4C03-A7F9-651993331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8F6-BEBC-4C07-9784-5C95489F8AD7}" type="datetimeFigureOut">
              <a:rPr lang="en-GB" smtClean="0"/>
              <a:pPr/>
              <a:t>19/06/15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5FB9-76A1-4C03-A7F9-651993331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8F6-BEBC-4C07-9784-5C95489F8AD7}" type="datetimeFigureOut">
              <a:rPr lang="en-GB" smtClean="0"/>
              <a:pPr/>
              <a:t>19/06/15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5FB9-76A1-4C03-A7F9-651993331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8F6-BEBC-4C07-9784-5C95489F8AD7}" type="datetimeFigureOut">
              <a:rPr lang="en-GB" smtClean="0"/>
              <a:pPr/>
              <a:t>19/06/15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5FB9-76A1-4C03-A7F9-651993331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8F6-BEBC-4C07-9784-5C95489F8AD7}" type="datetimeFigureOut">
              <a:rPr lang="en-GB" smtClean="0"/>
              <a:pPr/>
              <a:t>19/06/15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5FB9-76A1-4C03-A7F9-651993331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8F6-BEBC-4C07-9784-5C95489F8AD7}" type="datetimeFigureOut">
              <a:rPr lang="en-GB" smtClean="0"/>
              <a:pPr/>
              <a:t>19/06/15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5FB9-76A1-4C03-A7F9-651993331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8F6-BEBC-4C07-9784-5C95489F8AD7}" type="datetimeFigureOut">
              <a:rPr lang="en-GB" smtClean="0"/>
              <a:pPr/>
              <a:t>19/06/15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5FB9-76A1-4C03-A7F9-651993331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8F6-BEBC-4C07-9784-5C95489F8AD7}" type="datetimeFigureOut">
              <a:rPr lang="en-GB" smtClean="0"/>
              <a:pPr/>
              <a:t>19/06/15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5FB9-76A1-4C03-A7F9-651993331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8F6-BEBC-4C07-9784-5C95489F8AD7}" type="datetimeFigureOut">
              <a:rPr lang="en-GB" smtClean="0"/>
              <a:pPr/>
              <a:t>19/06/15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5FB9-76A1-4C03-A7F9-651993331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8F6-BEBC-4C07-9784-5C95489F8AD7}" type="datetimeFigureOut">
              <a:rPr lang="en-GB" smtClean="0"/>
              <a:pPr/>
              <a:t>19/06/15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5FB9-76A1-4C03-A7F9-651993331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8F6-BEBC-4C07-9784-5C95489F8AD7}" type="datetimeFigureOut">
              <a:rPr lang="en-GB" smtClean="0"/>
              <a:pPr/>
              <a:t>19/06/15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5FB9-76A1-4C03-A7F9-651993331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gif"/><Relationship Id="rId16" Type="http://schemas.openxmlformats.org/officeDocument/2006/relationships/image" Target="../media/image4.jpeg"/><Relationship Id="rId17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trive PP strip orange bottom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5804517"/>
            <a:ext cx="9144000" cy="1053483"/>
          </a:xfrm>
          <a:prstGeom prst="rect">
            <a:avLst/>
          </a:prstGeom>
        </p:spPr>
      </p:pic>
      <p:pic>
        <p:nvPicPr>
          <p:cNvPr id="7" name="Picture 6" descr="Strive PP strip orange top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105348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6E8F6-BEBC-4C07-9784-5C95489F8AD7}" type="datetimeFigureOut">
              <a:rPr lang="en-GB" smtClean="0"/>
              <a:pPr/>
              <a:t>19/06/15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5FB9-76A1-4C03-A7F9-651993331C7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 descr="whit-transp-icrw-khpt.gif"/>
          <p:cNvPicPr>
            <a:picLocks noChangeAspect="1"/>
          </p:cNvPicPr>
          <p:nvPr/>
        </p:nvPicPr>
        <p:blipFill>
          <a:blip r:embed="rId15" cstate="print"/>
          <a:srcRect r="57251"/>
          <a:stretch>
            <a:fillRect/>
          </a:stretch>
        </p:blipFill>
        <p:spPr>
          <a:xfrm>
            <a:off x="7092280" y="6156151"/>
            <a:ext cx="1368152" cy="65722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4057"/>
            <a:ext cx="1763688" cy="837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348880"/>
            <a:ext cx="8496944" cy="2043659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accent6">
                    <a:lumMod val="75000"/>
                  </a:schemeClr>
                </a:solidFill>
              </a:rPr>
              <a:t>Challenging </a:t>
            </a:r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traditional scripts for girls and </a:t>
            </a:r>
            <a:r>
              <a:rPr lang="en-GB" sz="4000" b="1" dirty="0" smtClean="0">
                <a:solidFill>
                  <a:schemeClr val="accent6">
                    <a:lumMod val="75000"/>
                  </a:schemeClr>
                </a:solidFill>
              </a:rPr>
              <a:t>breaking </a:t>
            </a:r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down gender stereotypes: Community </a:t>
            </a:r>
            <a:r>
              <a:rPr lang="en-GB" sz="4000" b="1" dirty="0" smtClean="0">
                <a:solidFill>
                  <a:schemeClr val="accent6">
                    <a:lumMod val="75000"/>
                  </a:schemeClr>
                </a:solidFill>
              </a:rPr>
              <a:t>Engagement</a:t>
            </a:r>
            <a:endParaRPr lang="en-GB" sz="31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IN" b="1" dirty="0" smtClean="0"/>
              <a:t>Key lessons for better implementation….</a:t>
            </a:r>
            <a:endParaRPr lang="en-IN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3200" dirty="0" smtClean="0"/>
              <a:t>Engaging the community was not an easy task. The challenges face include:</a:t>
            </a:r>
          </a:p>
          <a:p>
            <a:pPr lvl="2">
              <a:buFont typeface="Wingdings" pitchFamily="2" charset="2"/>
              <a:buChar char="ü"/>
            </a:pPr>
            <a:r>
              <a:rPr lang="en-IN" sz="2800" dirty="0"/>
              <a:t> </a:t>
            </a:r>
            <a:r>
              <a:rPr lang="en-IN" sz="2800" dirty="0" smtClean="0"/>
              <a:t>Mobilisation</a:t>
            </a:r>
          </a:p>
          <a:p>
            <a:pPr lvl="2">
              <a:buFont typeface="Wingdings" pitchFamily="2" charset="2"/>
              <a:buChar char="ü"/>
            </a:pPr>
            <a:r>
              <a:rPr lang="en-IN" sz="2800" dirty="0" smtClean="0"/>
              <a:t>Availability of space</a:t>
            </a:r>
          </a:p>
          <a:p>
            <a:pPr lvl="2">
              <a:buFont typeface="Wingdings" pitchFamily="2" charset="2"/>
              <a:buChar char="ü"/>
            </a:pPr>
            <a:r>
              <a:rPr lang="en-IN" sz="2800" dirty="0" smtClean="0"/>
              <a:t>Controlling the conflicting discussions</a:t>
            </a:r>
          </a:p>
          <a:p>
            <a:pPr lvl="2">
              <a:buFont typeface="Wingdings" pitchFamily="2" charset="2"/>
              <a:buChar char="ü"/>
            </a:pPr>
            <a:r>
              <a:rPr lang="en-IN" sz="2800" dirty="0" smtClean="0"/>
              <a:t>Getting the participants to concentrate and prioritise one issue</a:t>
            </a:r>
          </a:p>
          <a:p>
            <a:pPr lvl="2">
              <a:buFont typeface="Wingdings" pitchFamily="2" charset="2"/>
              <a:buChar char="ü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764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Why community engagement is important in girls education program?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r>
              <a:rPr lang="en-IN" dirty="0"/>
              <a:t>Community engagement in </a:t>
            </a:r>
            <a:r>
              <a:rPr lang="en-IN" dirty="0" smtClean="0"/>
              <a:t>girls education program is </a:t>
            </a:r>
            <a:r>
              <a:rPr lang="en-IN" dirty="0"/>
              <a:t>widely </a:t>
            </a:r>
            <a:r>
              <a:rPr lang="en-IN" dirty="0" smtClean="0"/>
              <a:t>recognized as </a:t>
            </a:r>
            <a:r>
              <a:rPr lang="en-IN" dirty="0"/>
              <a:t>a vital force in the effort to remove barriers to </a:t>
            </a:r>
            <a:r>
              <a:rPr lang="en-IN" dirty="0" smtClean="0"/>
              <a:t>achieving high retention of girls in high school as well as continuation</a:t>
            </a:r>
          </a:p>
          <a:p>
            <a:r>
              <a:rPr lang="en-IN" dirty="0"/>
              <a:t>Where traditional practices or beliefs prevent </a:t>
            </a:r>
            <a:r>
              <a:rPr lang="en-IN" dirty="0" smtClean="0"/>
              <a:t>marginalized populations</a:t>
            </a:r>
            <a:r>
              <a:rPr lang="en-IN" dirty="0"/>
              <a:t>, particularly girls, from attaining education</a:t>
            </a:r>
            <a:r>
              <a:rPr lang="en-IN" dirty="0" smtClean="0"/>
              <a:t>, government </a:t>
            </a:r>
            <a:r>
              <a:rPr lang="en-IN" dirty="0"/>
              <a:t>mandates alone are not enough to remove </a:t>
            </a:r>
            <a:r>
              <a:rPr lang="en-IN" dirty="0" smtClean="0"/>
              <a:t>these barriers.</a:t>
            </a:r>
          </a:p>
          <a:p>
            <a:r>
              <a:rPr lang="en-IN" dirty="0"/>
              <a:t>Communities themselves must address the </a:t>
            </a:r>
            <a:r>
              <a:rPr lang="en-IN" dirty="0" smtClean="0"/>
              <a:t>underlying factors </a:t>
            </a:r>
            <a:r>
              <a:rPr lang="en-IN" dirty="0"/>
              <a:t>that prevent </a:t>
            </a:r>
            <a:r>
              <a:rPr lang="en-IN" dirty="0" smtClean="0"/>
              <a:t>girls </a:t>
            </a:r>
            <a:r>
              <a:rPr lang="en-IN" dirty="0"/>
              <a:t>from accessing education and </a:t>
            </a:r>
            <a:r>
              <a:rPr lang="en-IN" dirty="0" smtClean="0"/>
              <a:t>then develop </a:t>
            </a:r>
            <a:r>
              <a:rPr lang="en-IN" dirty="0"/>
              <a:t>solutions that are relevant to their particular situation.</a:t>
            </a:r>
          </a:p>
        </p:txBody>
      </p:sp>
    </p:spTree>
    <p:extLst>
      <p:ext uri="{BB962C8B-B14F-4D97-AF65-F5344CB8AC3E}">
        <p14:creationId xmlns:p14="http://schemas.microsoft.com/office/powerpoint/2010/main" val="151913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What are the prevailing beliefs and norms ….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5892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a patriarchal society where social norms are much more stronger and powerful </a:t>
            </a:r>
            <a:r>
              <a:rPr lang="en-US" dirty="0" smtClean="0"/>
              <a:t>several norms operates to restricts girls retention in school:</a:t>
            </a:r>
          </a:p>
          <a:p>
            <a:pPr lvl="1"/>
            <a:r>
              <a:rPr lang="en-US" i="1" dirty="0" smtClean="0"/>
              <a:t>The </a:t>
            </a:r>
            <a:r>
              <a:rPr lang="en-IN" i="1" dirty="0" smtClean="0"/>
              <a:t>key responsibility of women and girls are within household.</a:t>
            </a:r>
          </a:p>
          <a:p>
            <a:pPr lvl="1"/>
            <a:r>
              <a:rPr lang="en-GB" i="1" dirty="0"/>
              <a:t>Public space is for men</a:t>
            </a:r>
          </a:p>
          <a:p>
            <a:r>
              <a:rPr lang="en-GB" i="1" dirty="0" smtClean="0"/>
              <a:t>The existing norms manifests several beliefs which reinforces and determines girls education:</a:t>
            </a:r>
          </a:p>
          <a:p>
            <a:pPr lvl="1"/>
            <a:r>
              <a:rPr lang="en-IN" dirty="0"/>
              <a:t>Even if a girl is educated her primary role is to take care of her home </a:t>
            </a:r>
            <a:endParaRPr lang="en-IN" dirty="0" smtClean="0"/>
          </a:p>
          <a:p>
            <a:pPr lvl="1"/>
            <a:r>
              <a:rPr lang="en-IN" dirty="0"/>
              <a:t>Instead of spending money on a girl’s education, it should be saved for her </a:t>
            </a:r>
            <a:r>
              <a:rPr lang="en-IN" dirty="0" smtClean="0"/>
              <a:t>dowry</a:t>
            </a:r>
          </a:p>
          <a:p>
            <a:pPr lvl="1"/>
            <a:r>
              <a:rPr lang="en-IN" dirty="0"/>
              <a:t>Girls who are highly educated indulge in improper behaviour</a:t>
            </a:r>
            <a:endParaRPr lang="en-GB" i="1" dirty="0" smtClean="0"/>
          </a:p>
          <a:p>
            <a:pPr lvl="0"/>
            <a:endParaRPr lang="en-IN" i="1" dirty="0"/>
          </a:p>
          <a:p>
            <a:endParaRPr lang="en-GB" i="1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0530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IN" b="1" dirty="0" smtClean="0"/>
              <a:t>The context…About Parivartan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Urban slum of </a:t>
            </a:r>
            <a:r>
              <a:rPr lang="en-IN" dirty="0" err="1" smtClean="0"/>
              <a:t>Shijavinagar</a:t>
            </a:r>
            <a:r>
              <a:rPr lang="en-IN" dirty="0" smtClean="0"/>
              <a:t> in Mumbai.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Composition of the community: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/>
              <a:t>Population of 8.09 lakhs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/>
              <a:t>Muslims make up 87% of the total population</a:t>
            </a:r>
          </a:p>
          <a:p>
            <a:pPr marL="457200" lvl="1" indent="0">
              <a:buNone/>
            </a:pPr>
            <a:endParaRPr lang="en-IN" dirty="0" smtClean="0"/>
          </a:p>
          <a:p>
            <a:pPr marL="457200" lvl="1" indent="0">
              <a:buNone/>
            </a:pPr>
            <a:r>
              <a:rPr lang="en-IN" dirty="0" smtClean="0"/>
              <a:t>Facts about the community:</a:t>
            </a:r>
            <a:endParaRPr lang="en-IN" dirty="0"/>
          </a:p>
          <a:p>
            <a:pPr>
              <a:buClr>
                <a:srgbClr val="FFCC00"/>
              </a:buClr>
              <a:buFont typeface="Wingdings" pitchFamily="2" charset="2"/>
              <a:buChar char="v"/>
            </a:pPr>
            <a:r>
              <a:rPr lang="en-US" dirty="0" smtClean="0"/>
              <a:t>35</a:t>
            </a:r>
            <a:r>
              <a:rPr lang="en-US" dirty="0"/>
              <a:t>% children out-of-school</a:t>
            </a:r>
          </a:p>
          <a:p>
            <a:pPr>
              <a:buClr>
                <a:srgbClr val="FFCC00"/>
              </a:buClr>
              <a:buFont typeface="Wingdings" pitchFamily="2" charset="2"/>
              <a:buChar char="v"/>
            </a:pPr>
            <a:r>
              <a:rPr lang="en-US" dirty="0"/>
              <a:t>HDI:0.05</a:t>
            </a:r>
          </a:p>
          <a:p>
            <a:pPr>
              <a:buClr>
                <a:srgbClr val="FFCC00"/>
              </a:buClr>
              <a:buFont typeface="Wingdings" pitchFamily="2" charset="2"/>
              <a:buChar char="v"/>
            </a:pPr>
            <a:r>
              <a:rPr lang="en-US" dirty="0"/>
              <a:t>Rank: 24 out of 24 wards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1500" i="1" dirty="0"/>
              <a:t>(Mumbai Human Development Report 2009) </a:t>
            </a:r>
          </a:p>
          <a:p>
            <a:pPr lvl="1">
              <a:buFont typeface="Wingdings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565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Challenging </a:t>
            </a:r>
            <a:r>
              <a:rPr lang="en-GB" sz="2800" b="1" dirty="0"/>
              <a:t>traditional scripts for girls and </a:t>
            </a:r>
            <a:r>
              <a:rPr lang="en-GB" sz="2800" b="1" dirty="0" smtClean="0"/>
              <a:t>breaking </a:t>
            </a:r>
            <a:r>
              <a:rPr lang="en-GB" sz="2800" b="1" dirty="0"/>
              <a:t>down gender </a:t>
            </a:r>
            <a:r>
              <a:rPr lang="en-GB" sz="2800" b="1" dirty="0" smtClean="0"/>
              <a:t>stereotypes</a:t>
            </a:r>
            <a:endParaRPr lang="en-IN" sz="2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69616794"/>
              </p:ext>
            </p:extLst>
          </p:nvPr>
        </p:nvGraphicFramePr>
        <p:xfrm>
          <a:off x="323528" y="1628800"/>
          <a:ext cx="8496944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6945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928992" cy="720080"/>
          </a:xfrm>
        </p:spPr>
        <p:txBody>
          <a:bodyPr/>
          <a:lstStyle/>
          <a:p>
            <a:r>
              <a:rPr lang="en-IN" b="1" dirty="0" smtClean="0"/>
              <a:t>Rolling out of community component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4" cy="460851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Partnered with Independent Television </a:t>
            </a:r>
            <a:r>
              <a:rPr lang="en-IN" dirty="0"/>
              <a:t>Services‘ (ITVS) on-going global project, Women and Girls Lead </a:t>
            </a:r>
            <a:r>
              <a:rPr lang="en-IN" dirty="0" smtClean="0"/>
              <a:t>Global.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Engaging male mentors from the community who were part of men and masculinity sport based program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Gender equitable, going through transformative process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Trained on film facilitation and community mobility</a:t>
            </a:r>
            <a:endParaRPr lang="en-IN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Mobilizing </a:t>
            </a:r>
            <a:r>
              <a:rPr lang="en-IN" dirty="0"/>
              <a:t>men and boys as well as </a:t>
            </a:r>
            <a:r>
              <a:rPr lang="en-IN" dirty="0" smtClean="0"/>
              <a:t>women from </a:t>
            </a:r>
            <a:r>
              <a:rPr lang="en-IN" dirty="0"/>
              <a:t>the </a:t>
            </a:r>
            <a:r>
              <a:rPr lang="en-IN" dirty="0" smtClean="0"/>
              <a:t>community through their personal contacts by involving CBOs and stakeholders from the community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F</a:t>
            </a:r>
            <a:r>
              <a:rPr lang="en-IN" dirty="0" smtClean="0"/>
              <a:t>ilms </a:t>
            </a:r>
            <a:r>
              <a:rPr lang="en-IN" dirty="0"/>
              <a:t>identified by ITVS, ICRW </a:t>
            </a:r>
            <a:r>
              <a:rPr lang="en-IN" dirty="0" smtClean="0"/>
              <a:t>and </a:t>
            </a:r>
            <a:r>
              <a:rPr lang="en-IN" dirty="0" err="1" smtClean="0"/>
              <a:t>Apnalaya</a:t>
            </a:r>
            <a:r>
              <a:rPr lang="en-IN" dirty="0" smtClean="0"/>
              <a:t> were screened </a:t>
            </a:r>
            <a:r>
              <a:rPr lang="en-IN" dirty="0"/>
              <a:t>in the community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Mentors facilitated </a:t>
            </a:r>
            <a:r>
              <a:rPr lang="en-IN" dirty="0"/>
              <a:t>the </a:t>
            </a:r>
            <a:r>
              <a:rPr lang="en-IN" dirty="0" smtClean="0"/>
              <a:t>discussions </a:t>
            </a:r>
            <a:r>
              <a:rPr lang="en-IN" dirty="0"/>
              <a:t>as well as commitment on the </a:t>
            </a:r>
            <a:r>
              <a:rPr lang="en-IN" dirty="0" smtClean="0"/>
              <a:t>issues by the community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9897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b="1" dirty="0" smtClean="0"/>
              <a:t>The process of involvement and change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3258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1676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IN" b="1" dirty="0" smtClean="0"/>
              <a:t>What has happened till now…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10 film screened in </a:t>
            </a:r>
            <a:r>
              <a:rPr lang="en-US" dirty="0"/>
              <a:t>06 different pockets of the </a:t>
            </a:r>
            <a:r>
              <a:rPr lang="en-US" dirty="0" smtClean="0"/>
              <a:t>community</a:t>
            </a:r>
            <a:endParaRPr lang="en-US" dirty="0"/>
          </a:p>
          <a:p>
            <a:r>
              <a:rPr lang="en-US" dirty="0" smtClean="0"/>
              <a:t>The issues touched upon in these screenings were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Girls education and child marriage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Substance </a:t>
            </a:r>
            <a:r>
              <a:rPr lang="en-US" dirty="0"/>
              <a:t>use and </a:t>
            </a:r>
            <a:r>
              <a:rPr lang="en-US" dirty="0" smtClean="0"/>
              <a:t>VAW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Girls and sports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Issues </a:t>
            </a:r>
            <a:r>
              <a:rPr lang="en-US" dirty="0"/>
              <a:t>in the </a:t>
            </a:r>
            <a:r>
              <a:rPr lang="en-US" dirty="0" smtClean="0"/>
              <a:t>community – </a:t>
            </a:r>
            <a:r>
              <a:rPr lang="en-US" dirty="0" smtClean="0">
                <a:solidFill>
                  <a:srgbClr val="FF0000"/>
                </a:solidFill>
              </a:rPr>
              <a:t>WHAT??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Issues community could connect??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Commitments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00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1012974"/>
          </a:xfrm>
        </p:spPr>
        <p:txBody>
          <a:bodyPr/>
          <a:lstStyle/>
          <a:p>
            <a:r>
              <a:rPr lang="en-IN" b="1" dirty="0" smtClean="0"/>
              <a:t>What’s working….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It is becoming easier for the people to identify </a:t>
            </a:r>
            <a:r>
              <a:rPr lang="en-US" dirty="0" smtClean="0"/>
              <a:t>issues in the community </a:t>
            </a:r>
            <a:r>
              <a:rPr lang="en-US" dirty="0"/>
              <a:t>through the medium of films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Helping to form a group within the community to address issues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It is giving the participants a line of thought to think about how to reduce the issues that are affecting the development of girls in the community.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picture of the community perception on the addressed issues is becoming clear through the </a:t>
            </a:r>
            <a:r>
              <a:rPr lang="en-US" dirty="0" smtClean="0"/>
              <a:t>screening and the reflection process that follows.</a:t>
            </a: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443471"/>
      </p:ext>
    </p:extLst>
  </p:cSld>
  <p:clrMapOvr>
    <a:masterClrMapping/>
  </p:clrMapOvr>
</p:sld>
</file>

<file path=ppt/theme/theme1.xml><?xml version="1.0" encoding="utf-8"?>
<a:theme xmlns:a="http://schemas.openxmlformats.org/drawingml/2006/main" name="ICRW_Adol girl_Parivart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ICRW_Adol girl_Parivartan</Template>
  <TotalTime>8285</TotalTime>
  <Words>636</Words>
  <Application>Microsoft Macintosh PowerPoint</Application>
  <PresentationFormat>On-screen Show (4:3)</PresentationFormat>
  <Paragraphs>70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ICRW_Adol girl_Parivartan</vt:lpstr>
      <vt:lpstr>Challenging traditional scripts for girls and breaking down gender stereotypes: Community Engagement</vt:lpstr>
      <vt:lpstr>Why community engagement is important in girls education program?</vt:lpstr>
      <vt:lpstr>What are the prevailing beliefs and norms ….</vt:lpstr>
      <vt:lpstr>The context…About Parivartan</vt:lpstr>
      <vt:lpstr>Challenging traditional scripts for girls and breaking down gender stereotypes</vt:lpstr>
      <vt:lpstr>Rolling out of community component</vt:lpstr>
      <vt:lpstr>The process of involvement and change</vt:lpstr>
      <vt:lpstr>What has happened till now…</vt:lpstr>
      <vt:lpstr>What’s working….</vt:lpstr>
      <vt:lpstr>Key lessons for better implementation….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“IT IS TOUGH BUT I AM READY FOR THIS” Being positive deviant role model in sport based program is an opportunity as well as challenge</dc:title>
  <dc:creator>Madhumita Das</dc:creator>
  <cp:lastModifiedBy>Priya Pillai</cp:lastModifiedBy>
  <cp:revision>78</cp:revision>
  <dcterms:created xsi:type="dcterms:W3CDTF">2015-05-13T10:59:15Z</dcterms:created>
  <dcterms:modified xsi:type="dcterms:W3CDTF">2015-06-19T11:11:48Z</dcterms:modified>
</cp:coreProperties>
</file>